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91" r:id="rId4"/>
    <p:sldId id="292" r:id="rId5"/>
    <p:sldId id="296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CEF9E-739F-479A-88FF-406B976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FE50B-7C7C-4DF4-AE05-0FEACFD4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ACBC6-AFE4-4EA9-A032-D7400376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BF5-6E72-4E8C-BE55-14BA2B23BCD2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96894-4B8D-482F-97A6-3A24943B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BB609-F3DA-4FC9-A3A4-CA5302B4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ED3-B125-42CE-A61E-48765D752D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EFDB5E-AF56-5376-1965-50D682E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B5A0BE-9E6C-319C-7F1A-A696FA610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ABA55-7F97-EEF7-E952-1850FC93BA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66902"/>
            <a:ext cx="1958447" cy="66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273FE-1EB0-DECB-6F33-3D068AADD190}"/>
              </a:ext>
            </a:extLst>
          </p:cNvPr>
          <p:cNvSpPr txBox="1"/>
          <p:nvPr userDrawn="1"/>
        </p:nvSpPr>
        <p:spPr>
          <a:xfrm>
            <a:off x="2715208" y="6046237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BFBC02-EB5D-71AA-1224-D800816B016A}"/>
              </a:ext>
            </a:extLst>
          </p:cNvPr>
          <p:cNvCxnSpPr/>
          <p:nvPr userDrawn="1"/>
        </p:nvCxnSpPr>
        <p:spPr>
          <a:xfrm>
            <a:off x="760095" y="9979025"/>
            <a:ext cx="4221480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companionvolumetoolbo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4.0/deed.e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282" y="2306270"/>
            <a:ext cx="9865895" cy="272293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action-oriented approach in a nutshell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400" dirty="0">
                <a:solidFill>
                  <a:schemeClr val="accent5">
                    <a:lumMod val="50000"/>
                  </a:schemeClr>
                </a:solidFill>
              </a:rPr>
              <a:t>An introduction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3" y="367718"/>
            <a:ext cx="1159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Boîte à outils pour la mise en œuvre du volume complémentaire du CECR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AEE0BA5-1C9C-4E3A-9AA5-D1B2DCB540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C8D827AE-DFA4-3105-A4B6-B891110B02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64" y="369933"/>
            <a:ext cx="1026915" cy="66688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C74B091-1EB4-1CD9-E526-62BEEDEC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27232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8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"/>
    </mc:Choice>
    <mc:Fallback xmlns="">
      <p:transition spd="slow" advTm="1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action-oriented approach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CEFR Companion Volume:</a:t>
            </a:r>
          </a:p>
          <a:p>
            <a:pPr>
              <a:buFontTx/>
              <a:buChar char="-"/>
            </a:pPr>
            <a:r>
              <a:rPr lang="en-GB" dirty="0"/>
              <a:t>provides a focus on the action-oriented approach</a:t>
            </a:r>
          </a:p>
          <a:p>
            <a:pPr>
              <a:buFontTx/>
              <a:buChar char="-"/>
            </a:pPr>
            <a:r>
              <a:rPr lang="en-GB" dirty="0"/>
              <a:t>highlights the notion of the learner as a social agent</a:t>
            </a:r>
          </a:p>
          <a:p>
            <a:pPr>
              <a:buFontTx/>
              <a:buChar char="-"/>
            </a:pPr>
            <a:r>
              <a:rPr lang="en-GB" dirty="0"/>
              <a:t>emphasises the need to use real-life situations and scenarios</a:t>
            </a:r>
          </a:p>
          <a:p>
            <a:pPr>
              <a:buFontTx/>
              <a:buChar char="-"/>
            </a:pPr>
            <a:r>
              <a:rPr lang="en-GB" dirty="0"/>
              <a:t>realistic, meaningful </a:t>
            </a:r>
            <a:r>
              <a:rPr lang="en-GB"/>
              <a:t>and challenging tasks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A8641A6-FD64-4DEE-9A2B-FDF2C3567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135"/>
    </mc:Choice>
    <mc:Fallback xmlns="">
      <p:transition advTm="37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action-oriented approach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invites learners to manage authentic tasks they might encounter in their individual contexts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03761CF-28C6-4FD4-A15E-F799B2652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4557"/>
    </mc:Choice>
    <mc:Fallback xmlns="">
      <p:transition advTm="14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learner as a social agent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learners are considered to be social agents </a:t>
            </a:r>
          </a:p>
          <a:p>
            <a:pPr>
              <a:buFontTx/>
              <a:buChar char="-"/>
            </a:pPr>
            <a:r>
              <a:rPr lang="en-GB" dirty="0"/>
              <a:t>interacting in realistic situations </a:t>
            </a:r>
          </a:p>
          <a:p>
            <a:pPr>
              <a:buFontTx/>
              <a:buChar char="-"/>
            </a:pPr>
            <a:r>
              <a:rPr lang="en-GB" dirty="0"/>
              <a:t>using their individual skills and knowledge</a:t>
            </a:r>
          </a:p>
          <a:p>
            <a:pPr>
              <a:buFontTx/>
              <a:buChar char="-"/>
            </a:pPr>
            <a:r>
              <a:rPr lang="en-GB" dirty="0"/>
              <a:t>expressing their personal interests and ideas</a:t>
            </a:r>
          </a:p>
          <a:p>
            <a:pPr>
              <a:buFontTx/>
              <a:buChar char="-"/>
            </a:pPr>
            <a:r>
              <a:rPr lang="en-GB" dirty="0"/>
              <a:t>co-constructing knowledge in collaborative tasks</a:t>
            </a:r>
          </a:p>
          <a:p>
            <a:pPr>
              <a:buFontTx/>
              <a:buChar char="-"/>
            </a:pPr>
            <a:r>
              <a:rPr lang="en-GB" dirty="0"/>
              <a:t>developing ideas and solutions to authentic issues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E24D99C-F5A4-48F4-926E-102E88D4E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6755"/>
    </mc:Choice>
    <mc:Fallback xmlns="">
      <p:transition advTm="26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learner as a social agent</a:t>
            </a:r>
          </a:p>
        </p:txBody>
      </p:sp>
      <p:pic>
        <p:nvPicPr>
          <p:cNvPr id="6" name="Picture 2" descr="Concepto de personas sobre diseño de dibujos animados de mujer | Vector  Premium">
            <a:extLst>
              <a:ext uri="{FF2B5EF4-FFF2-40B4-BE49-F238E27FC236}">
                <a16:creationId xmlns:a16="http://schemas.microsoft.com/office/drawing/2014/main" id="{1F62B070-0AA3-4264-AB0F-9B46DCE16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03" b="9477"/>
          <a:stretch/>
        </p:blipFill>
        <p:spPr bwMode="auto">
          <a:xfrm>
            <a:off x="5457013" y="4190742"/>
            <a:ext cx="1282157" cy="13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5">
            <a:extLst>
              <a:ext uri="{FF2B5EF4-FFF2-40B4-BE49-F238E27FC236}">
                <a16:creationId xmlns:a16="http://schemas.microsoft.com/office/drawing/2014/main" id="{8100DA34-BE4D-4BB8-8C7E-DA98D5D6C270}"/>
              </a:ext>
            </a:extLst>
          </p:cNvPr>
          <p:cNvSpPr/>
          <p:nvPr/>
        </p:nvSpPr>
        <p:spPr>
          <a:xfrm>
            <a:off x="2683565" y="3866321"/>
            <a:ext cx="2773448" cy="14836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interaction: negotiation of meaning</a:t>
            </a:r>
          </a:p>
        </p:txBody>
      </p:sp>
      <p:sp>
        <p:nvSpPr>
          <p:cNvPr id="8" name="Elipse 6">
            <a:extLst>
              <a:ext uri="{FF2B5EF4-FFF2-40B4-BE49-F238E27FC236}">
                <a16:creationId xmlns:a16="http://schemas.microsoft.com/office/drawing/2014/main" id="{499F4257-5384-4CC5-BAB3-139513F2274B}"/>
              </a:ext>
            </a:extLst>
          </p:cNvPr>
          <p:cNvSpPr/>
          <p:nvPr/>
        </p:nvSpPr>
        <p:spPr>
          <a:xfrm>
            <a:off x="6780260" y="3833819"/>
            <a:ext cx="3138992" cy="14836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mediation: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co-construction of meaning</a:t>
            </a:r>
          </a:p>
        </p:txBody>
      </p:sp>
      <p:sp>
        <p:nvSpPr>
          <p:cNvPr id="9" name="Elipse 7">
            <a:extLst>
              <a:ext uri="{FF2B5EF4-FFF2-40B4-BE49-F238E27FC236}">
                <a16:creationId xmlns:a16="http://schemas.microsoft.com/office/drawing/2014/main" id="{A9A5E426-EE54-4C1F-940D-CAFF76407E5A}"/>
              </a:ext>
            </a:extLst>
          </p:cNvPr>
          <p:cNvSpPr/>
          <p:nvPr/>
        </p:nvSpPr>
        <p:spPr>
          <a:xfrm>
            <a:off x="1252331" y="1388165"/>
            <a:ext cx="9710530" cy="439718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F3A7DFD2-9897-4AAF-A4B0-F2CDE5266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925" y="1682633"/>
            <a:ext cx="1332768" cy="1332768"/>
          </a:xfrm>
          <a:prstGeom prst="rect">
            <a:avLst/>
          </a:prstGeom>
        </p:spPr>
      </p:pic>
      <p:pic>
        <p:nvPicPr>
          <p:cNvPr id="11" name="Picture 2" descr="User Accounts – PSYBooks">
            <a:extLst>
              <a:ext uri="{FF2B5EF4-FFF2-40B4-BE49-F238E27FC236}">
                <a16:creationId xmlns:a16="http://schemas.microsoft.com/office/drawing/2014/main" id="{1202E2E4-3F29-44DB-8A2A-D21131A4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3" y="1547821"/>
            <a:ext cx="1665229" cy="1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ube 4">
            <a:extLst>
              <a:ext uri="{FF2B5EF4-FFF2-40B4-BE49-F238E27FC236}">
                <a16:creationId xmlns:a16="http://schemas.microsoft.com/office/drawing/2014/main" id="{67DB1CB5-A552-4574-8660-F347BE83D782}"/>
              </a:ext>
            </a:extLst>
          </p:cNvPr>
          <p:cNvSpPr/>
          <p:nvPr/>
        </p:nvSpPr>
        <p:spPr>
          <a:xfrm>
            <a:off x="3388012" y="1540567"/>
            <a:ext cx="5825561" cy="2530906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mobilising linguistic and pragmatic resources in a pluricultural and plurilingual repertoire – completing collaboratively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 real-life task or project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CBFC16A-E1CA-4B10-B195-87898B101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9687"/>
    </mc:Choice>
    <mc:Fallback xmlns="">
      <p:transition advTm="29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Real-life situations and scenarios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the classroom and in assessment learners should be confronted with real-life situations and scenarios </a:t>
            </a:r>
          </a:p>
          <a:p>
            <a:pPr>
              <a:buFontTx/>
              <a:buChar char="-"/>
            </a:pPr>
            <a:r>
              <a:rPr lang="en-GB" dirty="0"/>
              <a:t>that are meaningful to them and </a:t>
            </a:r>
          </a:p>
          <a:p>
            <a:pPr>
              <a:buFontTx/>
              <a:buChar char="-"/>
            </a:pPr>
            <a:r>
              <a:rPr lang="en-GB" dirty="0"/>
              <a:t>that motivate them to e.g. find a solution to a given problem or develop ideas concerning a specific topic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70496F-724B-44B0-9308-B9DB03AE8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714"/>
    </mc:Choice>
    <mc:Fallback xmlns="">
      <p:transition advTm="2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realistic and meaningful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Teachers need to offer learners realistic and meaningful tasks which motivate learners </a:t>
            </a:r>
          </a:p>
          <a:p>
            <a:pPr>
              <a:buFontTx/>
              <a:buChar char="-"/>
            </a:pPr>
            <a:r>
              <a:rPr lang="en-GB" dirty="0"/>
              <a:t>to engage in realistic situations of interaction and </a:t>
            </a:r>
          </a:p>
          <a:p>
            <a:pPr>
              <a:buFontTx/>
              <a:buChar char="-"/>
            </a:pPr>
            <a:r>
              <a:rPr lang="en-GB" dirty="0"/>
              <a:t>to discuss specific topics with their peers</a:t>
            </a:r>
          </a:p>
          <a:p>
            <a:pPr>
              <a:buFontTx/>
              <a:buChar char="-"/>
            </a:pPr>
            <a:r>
              <a:rPr lang="en-GB" dirty="0"/>
              <a:t>in order to develop together a specific output or product or find a solution to a given problem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305FDA-F976-4069-98D6-8A956DDC3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4619"/>
    </mc:Choice>
    <mc:Fallback xmlns="">
      <p:transition advTm="24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 on the action-oriented </a:t>
            </a:r>
            <a:br>
              <a:rPr lang="en-GB" dirty="0"/>
            </a:br>
            <a:r>
              <a:rPr lang="en-GB" dirty="0"/>
              <a:t>approach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further information on the action-oriented approach</a:t>
            </a:r>
          </a:p>
          <a:p>
            <a:pPr marL="0" indent="0">
              <a:buNone/>
            </a:pPr>
            <a:r>
              <a:rPr lang="en-GB" dirty="0"/>
              <a:t>- Chapter 2 “Key aspects of the CEFR for teaching and learning” of the CEFR Companion Volume:</a:t>
            </a:r>
          </a:p>
          <a:p>
            <a:pPr marL="541338" indent="0">
              <a:buNone/>
            </a:pPr>
            <a:r>
              <a:rPr lang="de-DE" dirty="0"/>
              <a:t>Council </a:t>
            </a:r>
            <a:r>
              <a:rPr lang="de-DE" dirty="0" err="1"/>
              <a:t>of</a:t>
            </a:r>
            <a:r>
              <a:rPr lang="de-DE" dirty="0"/>
              <a:t> Europe (2020): </a:t>
            </a:r>
            <a:r>
              <a:rPr lang="en-US" i="1" dirty="0"/>
              <a:t>Common European Framework of Reference for Languages: Learning, Teaching, Assessment. Companion Volume</a:t>
            </a:r>
            <a:r>
              <a:rPr lang="en-US" dirty="0"/>
              <a:t>. Strasbourg: Council of Europe, 27-45.</a:t>
            </a:r>
          </a:p>
          <a:p>
            <a:pPr marL="0" indent="0">
              <a:buNone/>
            </a:pPr>
            <a:r>
              <a:rPr lang="en-GB" dirty="0"/>
              <a:t>-  </a:t>
            </a:r>
            <a:r>
              <a:rPr lang="de-DE" dirty="0" err="1"/>
              <a:t>Piccardo</a:t>
            </a:r>
            <a:r>
              <a:rPr lang="de-DE" dirty="0"/>
              <a:t>, Enrica / North, Brian (2019): </a:t>
            </a:r>
            <a:r>
              <a:rPr lang="en-US" i="1" dirty="0"/>
              <a:t>The Action-oriented Approach. </a:t>
            </a:r>
            <a:r>
              <a:rPr lang="en-US" i="1"/>
              <a:t>A 	Dynamic </a:t>
            </a:r>
            <a:r>
              <a:rPr lang="en-US" i="1" dirty="0"/>
              <a:t>Vision of Language Education</a:t>
            </a:r>
            <a:r>
              <a:rPr lang="en-US" dirty="0"/>
              <a:t>. Bristol: Multilingual Matters.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EBF7417-4B5A-44FE-A371-73D0F806E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196"/>
    </mc:Choice>
    <mc:Fallback xmlns="">
      <p:transition advTm="3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45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action-oriented approach in a nutshell  An introduction </vt:lpstr>
      <vt:lpstr>The action-oriented approach</vt:lpstr>
      <vt:lpstr>The action-oriented approach</vt:lpstr>
      <vt:lpstr>The learner as a social agent</vt:lpstr>
      <vt:lpstr>The learner as a social agent</vt:lpstr>
      <vt:lpstr>Real-life situations and scenarios</vt:lpstr>
      <vt:lpstr>Using realistic and meaningful tasks</vt:lpstr>
      <vt:lpstr>Further reading on the action-oriented 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76</cp:revision>
  <dcterms:created xsi:type="dcterms:W3CDTF">2020-01-08T10:10:35Z</dcterms:created>
  <dcterms:modified xsi:type="dcterms:W3CDTF">2024-06-27T09:01:12Z</dcterms:modified>
</cp:coreProperties>
</file>